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9" r:id="rId3"/>
    <p:sldId id="261" r:id="rId4"/>
    <p:sldId id="260" r:id="rId5"/>
    <p:sldId id="258" r:id="rId6"/>
    <p:sldId id="262" r:id="rId7"/>
    <p:sldId id="263" r:id="rId8"/>
    <p:sldId id="264" r:id="rId9"/>
    <p:sldId id="265" r:id="rId10"/>
  </p:sldIdLst>
  <p:sldSz cx="9144000" cy="6858000" type="screen4x3"/>
  <p:notesSz cx="6889750" cy="100187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56" autoAdjust="0"/>
    <p:restoredTop sz="94640" autoAdjust="0"/>
  </p:normalViewPr>
  <p:slideViewPr>
    <p:cSldViewPr>
      <p:cViewPr>
        <p:scale>
          <a:sx n="70" d="100"/>
          <a:sy n="70" d="100"/>
        </p:scale>
        <p:origin x="-1368"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Ref idx="1002">
        <a:schemeClr val="bg2"/>
      </p:bgRef>
    </p:bg>
    <p:spTree>
      <p:nvGrpSpPr>
        <p:cNvPr id="1" name=""/>
        <p:cNvGrpSpPr/>
        <p:nvPr/>
      </p:nvGrpSpPr>
      <p:grpSpPr>
        <a:xfrm>
          <a:off x="0" y="0"/>
          <a:ext cx="0" cy="0"/>
          <a:chOff x="0" y="0"/>
          <a:chExt cx="0" cy="0"/>
        </a:xfrm>
      </p:grpSpPr>
      <p:sp>
        <p:nvSpPr>
          <p:cNvPr id="9" name="Titolo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17" name="Sottotitolo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30" name="Segnaposto data 29"/>
          <p:cNvSpPr>
            <a:spLocks noGrp="1"/>
          </p:cNvSpPr>
          <p:nvPr>
            <p:ph type="dt" sz="half" idx="10"/>
          </p:nvPr>
        </p:nvSpPr>
        <p:spPr/>
        <p:txBody>
          <a:bodyPr/>
          <a:lstStyle/>
          <a:p>
            <a:fld id="{4B6055F8-1D02-4417-9241-55C834FD9970}" type="datetimeFigureOut">
              <a:rPr lang="it-IT" smtClean="0"/>
              <a:pPr/>
              <a:t>08/01/2024</a:t>
            </a:fld>
            <a:endParaRPr lang="it-IT"/>
          </a:p>
        </p:txBody>
      </p:sp>
      <p:sp>
        <p:nvSpPr>
          <p:cNvPr id="19" name="Segnaposto piè di pagina 18"/>
          <p:cNvSpPr>
            <a:spLocks noGrp="1"/>
          </p:cNvSpPr>
          <p:nvPr>
            <p:ph type="ftr" sz="quarter" idx="11"/>
          </p:nvPr>
        </p:nvSpPr>
        <p:spPr/>
        <p:txBody>
          <a:bodyPr/>
          <a:lstStyle/>
          <a:p>
            <a:endParaRPr lang="it-IT"/>
          </a:p>
        </p:txBody>
      </p:sp>
      <p:sp>
        <p:nvSpPr>
          <p:cNvPr id="27" name="Segnaposto numero diapositiva 26"/>
          <p:cNvSpPr>
            <a:spLocks noGrp="1"/>
          </p:cNvSpPr>
          <p:nvPr>
            <p:ph type="sldNum" sz="quarter" idx="12"/>
          </p:nvPr>
        </p:nvSpPr>
        <p:spPr/>
        <p:txBody>
          <a:bodyPr/>
          <a:lstStyle/>
          <a:p>
            <a:fld id="{B007B441-5312-499D-93C3-6E37886527FA}"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4B6055F8-1D02-4417-9241-55C834FD9970}" type="datetimeFigureOut">
              <a:rPr lang="it-IT" smtClean="0"/>
              <a:pPr/>
              <a:t>08/01/2024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914401"/>
            <a:ext cx="2057400" cy="5211763"/>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914401"/>
            <a:ext cx="6019800" cy="5211763"/>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4B6055F8-1D02-4417-9241-55C834FD9970}" type="datetimeFigureOut">
              <a:rPr lang="it-IT" smtClean="0"/>
              <a:pPr/>
              <a:t>08/01/2024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4B6055F8-1D02-4417-9241-55C834FD9970}" type="datetimeFigureOut">
              <a:rPr lang="it-IT" smtClean="0"/>
              <a:pPr/>
              <a:t>08/01/2024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p>
            <a:fld id="{4B6055F8-1D02-4417-9241-55C834FD9970}" type="datetimeFigureOut">
              <a:rPr lang="it-IT" smtClean="0"/>
              <a:pPr/>
              <a:t>08/01/2024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4B6055F8-1D02-4417-9241-55C834FD9970}" type="datetimeFigureOut">
              <a:rPr lang="it-IT" smtClean="0"/>
              <a:pPr/>
              <a:t>08/01/2024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tIns="45720" anchor="b"/>
          <a:lstStyle>
            <a:lvl1pPr>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p>
            <a:fld id="{4B6055F8-1D02-4417-9241-55C834FD9970}" type="datetimeFigureOut">
              <a:rPr lang="it-IT" smtClean="0"/>
              <a:pPr/>
              <a:t>08/01/2024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4B6055F8-1D02-4417-9241-55C834FD9970}" type="datetimeFigureOut">
              <a:rPr lang="it-IT" smtClean="0"/>
              <a:pPr/>
              <a:t>08/01/2024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B6055F8-1D02-4417-9241-55C834FD9970}" type="datetimeFigureOut">
              <a:rPr lang="it-IT" smtClean="0"/>
              <a:pPr/>
              <a:t>08/01/2024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4B6055F8-1D02-4417-9241-55C834FD9970}" type="datetimeFigureOut">
              <a:rPr lang="it-IT" smtClean="0"/>
              <a:pPr/>
              <a:t>08/01/2024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Ritaglia e arrotonda singolo angolo rettangolo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olo rettangolo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olo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it-IT" smtClean="0"/>
              <a:t>Fare clic per modificare lo stile del titolo</a:t>
            </a:r>
            <a:endParaRPr kumimoji="0" lang="en-US"/>
          </a:p>
        </p:txBody>
      </p:sp>
      <p:sp>
        <p:nvSpPr>
          <p:cNvPr id="4" name="Segnaposto testo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08/01/2024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a:xfrm>
            <a:off x="8077200" y="6356350"/>
            <a:ext cx="609600" cy="365125"/>
          </a:xfrm>
        </p:spPr>
        <p:txBody>
          <a:bodyPr/>
          <a:lstStyle/>
          <a:p>
            <a:fld id="{B007B441-5312-499D-93C3-6E37886527FA}" type="slidenum">
              <a:rPr lang="it-IT" smtClean="0"/>
              <a:pPr/>
              <a:t>‹N›</a:t>
            </a:fld>
            <a:endParaRPr lang="it-IT"/>
          </a:p>
        </p:txBody>
      </p:sp>
      <p:sp>
        <p:nvSpPr>
          <p:cNvPr id="3" name="Segnaposto immagin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it-IT" smtClean="0"/>
              <a:t>Fare clic sull'icona per inserire un'immagine</a:t>
            </a:r>
            <a:endParaRPr kumimoji="0" lang="en-US" dirty="0"/>
          </a:p>
        </p:txBody>
      </p:sp>
      <p:sp>
        <p:nvSpPr>
          <p:cNvPr id="10" name="Figura a mano libera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igura a mano libera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igura a mano libera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igura a mano libera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Segnaposto titolo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it-IT" smtClean="0"/>
              <a:t>Fare clic per modificare lo stile del titolo</a:t>
            </a:r>
            <a:endParaRPr kumimoji="0" lang="en-US"/>
          </a:p>
        </p:txBody>
      </p:sp>
      <p:sp>
        <p:nvSpPr>
          <p:cNvPr id="30" name="Segnaposto testo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0" name="Segnaposto data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B6055F8-1D02-4417-9241-55C834FD9970}" type="datetimeFigureOut">
              <a:rPr lang="it-IT" smtClean="0"/>
              <a:pPr/>
              <a:t>08/01/2024</a:t>
            </a:fld>
            <a:endParaRPr lang="it-IT"/>
          </a:p>
        </p:txBody>
      </p:sp>
      <p:sp>
        <p:nvSpPr>
          <p:cNvPr id="22" name="Segnaposto piè di pagina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t-IT"/>
          </a:p>
        </p:txBody>
      </p:sp>
      <p:sp>
        <p:nvSpPr>
          <p:cNvPr id="18" name="Segnaposto numero diapositiva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007B441-5312-499D-93C3-6E37886527FA}" type="slidenum">
              <a:rPr lang="it-IT" smtClean="0"/>
              <a:pPr/>
              <a:t>‹N›</a:t>
            </a:fld>
            <a:endParaRPr lang="it-IT"/>
          </a:p>
        </p:txBody>
      </p:sp>
      <p:grpSp>
        <p:nvGrpSpPr>
          <p:cNvPr id="2" name="Gruppo 1"/>
          <p:cNvGrpSpPr/>
          <p:nvPr/>
        </p:nvGrpSpPr>
        <p:grpSpPr>
          <a:xfrm>
            <a:off x="-19017" y="202408"/>
            <a:ext cx="9180548" cy="649224"/>
            <a:chOff x="-19045" y="216550"/>
            <a:chExt cx="9180548" cy="649224"/>
          </a:xfrm>
        </p:grpSpPr>
        <p:sp>
          <p:nvSpPr>
            <p:cNvPr id="12" name="Figura a mano libera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igura a mano libera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357554" y="928670"/>
            <a:ext cx="2662908" cy="1169551"/>
          </a:xfrm>
          <a:prstGeom prst="rect">
            <a:avLst/>
          </a:prstGeom>
          <a:noFill/>
        </p:spPr>
        <p:txBody>
          <a:bodyPr wrap="none" rtlCol="0">
            <a:spAutoFit/>
          </a:bodyPr>
          <a:lstStyle/>
          <a:p>
            <a:pPr algn="ctr"/>
            <a:r>
              <a:rPr lang="it-IT" sz="1000" b="1" dirty="0" smtClean="0">
                <a:latin typeface="+mj-lt"/>
              </a:rPr>
              <a:t>SCUOLA DELL’INFANZIA</a:t>
            </a:r>
          </a:p>
          <a:p>
            <a:pPr algn="ctr"/>
            <a:r>
              <a:rPr lang="it-IT" sz="1000" b="1" dirty="0" smtClean="0">
                <a:latin typeface="+mj-lt"/>
              </a:rPr>
              <a:t>“ASILO INFANTILE IRENE E LUIGI GRIGIONI”</a:t>
            </a:r>
          </a:p>
          <a:p>
            <a:pPr algn="ctr"/>
            <a:r>
              <a:rPr lang="it-IT" sz="1000" b="1" dirty="0" smtClean="0">
                <a:latin typeface="+mj-lt"/>
              </a:rPr>
              <a:t>A METODO MONTESSORI</a:t>
            </a:r>
          </a:p>
          <a:p>
            <a:pPr algn="ctr"/>
            <a:r>
              <a:rPr lang="it-IT" sz="1000" b="1" dirty="0" smtClean="0">
                <a:latin typeface="+mj-lt"/>
              </a:rPr>
              <a:t>Via Cavour, 4 – tel. 0331820219</a:t>
            </a:r>
          </a:p>
          <a:p>
            <a:pPr algn="ctr"/>
            <a:r>
              <a:rPr lang="it-IT" sz="1000" b="1" dirty="0" smtClean="0">
                <a:latin typeface="+mj-lt"/>
              </a:rPr>
              <a:t>21040 </a:t>
            </a:r>
            <a:r>
              <a:rPr lang="it-IT" sz="1000" b="1" dirty="0" err="1" smtClean="0">
                <a:latin typeface="+mj-lt"/>
              </a:rPr>
              <a:t>Gornate</a:t>
            </a:r>
            <a:r>
              <a:rPr lang="it-IT" sz="1000" b="1" dirty="0" smtClean="0">
                <a:latin typeface="+mj-lt"/>
              </a:rPr>
              <a:t> Olona (Varese )</a:t>
            </a:r>
          </a:p>
          <a:p>
            <a:pPr algn="ctr"/>
            <a:r>
              <a:rPr lang="it-IT" sz="1000" b="1" dirty="0" smtClean="0">
                <a:latin typeface="+mj-lt"/>
              </a:rPr>
              <a:t>Scuola Paritaria D.M. 448/3278 del 28.02.2001</a:t>
            </a:r>
          </a:p>
          <a:p>
            <a:pPr algn="ctr"/>
            <a:r>
              <a:rPr lang="it-IT" sz="1000" b="1" dirty="0" err="1" smtClean="0">
                <a:latin typeface="+mj-lt"/>
              </a:rPr>
              <a:t>P.IVA</a:t>
            </a:r>
            <a:r>
              <a:rPr lang="it-IT" sz="1000" b="1" dirty="0" smtClean="0">
                <a:latin typeface="+mj-lt"/>
              </a:rPr>
              <a:t> 01369530124 – </a:t>
            </a:r>
            <a:r>
              <a:rPr lang="it-IT" sz="1000" b="1" dirty="0" err="1" smtClean="0">
                <a:latin typeface="+mj-lt"/>
              </a:rPr>
              <a:t>C.F</a:t>
            </a:r>
            <a:r>
              <a:rPr lang="it-IT" sz="1000" b="1" dirty="0" smtClean="0">
                <a:latin typeface="+mj-lt"/>
              </a:rPr>
              <a:t> 80005930120</a:t>
            </a:r>
            <a:endParaRPr lang="it-IT" sz="1000" b="1" dirty="0">
              <a:latin typeface="+mj-lt"/>
            </a:endParaRPr>
          </a:p>
        </p:txBody>
      </p:sp>
      <p:sp>
        <p:nvSpPr>
          <p:cNvPr id="3" name="CasellaDiTesto 2"/>
          <p:cNvSpPr txBox="1"/>
          <p:nvPr/>
        </p:nvSpPr>
        <p:spPr>
          <a:xfrm>
            <a:off x="5857884" y="2071678"/>
            <a:ext cx="184731" cy="923330"/>
          </a:xfrm>
          <a:prstGeom prst="rect">
            <a:avLst/>
          </a:prstGeom>
          <a:noFill/>
        </p:spPr>
        <p:txBody>
          <a:bodyPr wrap="none" rtlCol="0">
            <a:spAutoFit/>
          </a:bodyPr>
          <a:lstStyle/>
          <a:p>
            <a:endParaRPr lang="it-IT" dirty="0" smtClean="0"/>
          </a:p>
          <a:p>
            <a:endParaRPr lang="it-IT" dirty="0" smtClean="0"/>
          </a:p>
          <a:p>
            <a:endParaRPr lang="it-IT" dirty="0"/>
          </a:p>
        </p:txBody>
      </p:sp>
      <p:sp>
        <p:nvSpPr>
          <p:cNvPr id="4" name="CasellaDiTesto 3"/>
          <p:cNvSpPr txBox="1"/>
          <p:nvPr/>
        </p:nvSpPr>
        <p:spPr>
          <a:xfrm>
            <a:off x="2071670" y="2571744"/>
            <a:ext cx="5572164" cy="369332"/>
          </a:xfrm>
          <a:prstGeom prst="rect">
            <a:avLst/>
          </a:prstGeom>
          <a:noFill/>
        </p:spPr>
        <p:txBody>
          <a:bodyPr wrap="square" rtlCol="0">
            <a:spAutoFit/>
          </a:bodyPr>
          <a:lstStyle/>
          <a:p>
            <a:pPr algn="ctr"/>
            <a:r>
              <a:rPr lang="it-IT" b="1" dirty="0" smtClean="0"/>
              <a:t>PROGETTO EDUCATIVO</a:t>
            </a:r>
            <a:endParaRPr lang="it-IT" b="1" dirty="0"/>
          </a:p>
        </p:txBody>
      </p:sp>
      <p:sp>
        <p:nvSpPr>
          <p:cNvPr id="13314" name="AutoShape 2" descr="Scuola Montessori “Asilo Infantile Irene e Luigi Grigioni”"/>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
        <p:nvSpPr>
          <p:cNvPr id="13316" name="AutoShape 4" descr="Scuola Montessori “Asilo Infantile Irene e Luigi Grigioni”"/>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
        <p:nvSpPr>
          <p:cNvPr id="13318" name="AutoShape 6" descr="Scuola Montessori “Asilo Infantile Irene e Luigi Grigioni”"/>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it-IT"/>
          </a:p>
        </p:txBody>
      </p:sp>
      <p:pic>
        <p:nvPicPr>
          <p:cNvPr id="2051" name="Picture 3"/>
          <p:cNvPicPr>
            <a:picLocks noChangeAspect="1" noChangeArrowheads="1"/>
          </p:cNvPicPr>
          <p:nvPr/>
        </p:nvPicPr>
        <p:blipFill>
          <a:blip r:embed="rId2" cstate="print"/>
          <a:srcRect/>
          <a:stretch>
            <a:fillRect/>
          </a:stretch>
        </p:blipFill>
        <p:spPr bwMode="auto">
          <a:xfrm>
            <a:off x="2500298" y="3000372"/>
            <a:ext cx="4500594" cy="3375446"/>
          </a:xfrm>
          <a:prstGeom prst="rect">
            <a:avLst/>
          </a:prstGeom>
          <a:noFill/>
          <a:ln w="9525">
            <a:noFill/>
            <a:miter lim="800000"/>
            <a:headEnd/>
            <a:tailEnd/>
          </a:ln>
          <a:effectLst/>
        </p:spPr>
      </p:pic>
      <p:pic>
        <p:nvPicPr>
          <p:cNvPr id="9" name="Immagine 8" descr="Logo Nuovo Scuola Montessori.jpg"/>
          <p:cNvPicPr/>
          <p:nvPr/>
        </p:nvPicPr>
        <p:blipFill>
          <a:blip r:embed="rId3" cstate="print"/>
          <a:stretch>
            <a:fillRect/>
          </a:stretch>
        </p:blipFill>
        <p:spPr>
          <a:xfrm>
            <a:off x="1187624" y="980728"/>
            <a:ext cx="1368152" cy="1440160"/>
          </a:xfrm>
          <a:prstGeom prst="rect">
            <a:avLst/>
          </a:prstGeom>
        </p:spPr>
      </p:pic>
      <p:pic>
        <p:nvPicPr>
          <p:cNvPr id="10" name="Immagine 9" descr="C:\Users\ASILOGORNATE\Desktop\Logo Scuola Associata (3).jpg"/>
          <p:cNvPicPr/>
          <p:nvPr/>
        </p:nvPicPr>
        <p:blipFill>
          <a:blip r:embed="rId4" cstate="print"/>
          <a:srcRect t="9574" r="3125" b="10638"/>
          <a:stretch>
            <a:fillRect/>
          </a:stretch>
        </p:blipFill>
        <p:spPr bwMode="auto">
          <a:xfrm>
            <a:off x="6804248" y="980728"/>
            <a:ext cx="1336785" cy="709448"/>
          </a:xfrm>
          <a:prstGeom prst="rect">
            <a:avLst/>
          </a:prstGeom>
          <a:noFill/>
          <a:ln w="9525">
            <a:noFill/>
            <a:miter lim="800000"/>
            <a:headEnd/>
            <a:tailEnd/>
          </a:ln>
        </p:spPr>
      </p:pic>
      <p:pic>
        <p:nvPicPr>
          <p:cNvPr id="11" name="Immagine 10" descr="Fondazione Montessori Italia"/>
          <p:cNvPicPr/>
          <p:nvPr/>
        </p:nvPicPr>
        <p:blipFill>
          <a:blip r:embed="rId5" cstate="print"/>
          <a:srcRect/>
          <a:stretch>
            <a:fillRect/>
          </a:stretch>
        </p:blipFill>
        <p:spPr bwMode="auto">
          <a:xfrm>
            <a:off x="6804248" y="1772816"/>
            <a:ext cx="1270548" cy="646386"/>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857620" y="1428736"/>
            <a:ext cx="1500198" cy="338554"/>
          </a:xfrm>
          <a:prstGeom prst="rect">
            <a:avLst/>
          </a:prstGeom>
          <a:noFill/>
        </p:spPr>
        <p:txBody>
          <a:bodyPr wrap="square" rtlCol="0">
            <a:spAutoFit/>
          </a:bodyPr>
          <a:lstStyle/>
          <a:p>
            <a:pPr algn="ctr"/>
            <a:r>
              <a:rPr lang="it-IT" sz="1600" b="1" dirty="0" smtClean="0">
                <a:latin typeface="+mj-lt"/>
              </a:rPr>
              <a:t>Premessa</a:t>
            </a:r>
            <a:endParaRPr lang="it-IT" sz="1600" b="1" dirty="0">
              <a:latin typeface="+mj-lt"/>
            </a:endParaRPr>
          </a:p>
        </p:txBody>
      </p:sp>
      <p:sp>
        <p:nvSpPr>
          <p:cNvPr id="3" name="CasellaDiTesto 2"/>
          <p:cNvSpPr txBox="1"/>
          <p:nvPr/>
        </p:nvSpPr>
        <p:spPr>
          <a:xfrm>
            <a:off x="857224" y="2500306"/>
            <a:ext cx="7429552" cy="1815882"/>
          </a:xfrm>
          <a:prstGeom prst="rect">
            <a:avLst/>
          </a:prstGeom>
          <a:noFill/>
        </p:spPr>
        <p:txBody>
          <a:bodyPr wrap="square" rtlCol="0">
            <a:spAutoFit/>
          </a:bodyPr>
          <a:lstStyle/>
          <a:p>
            <a:pPr algn="just"/>
            <a:r>
              <a:rPr lang="it-IT" sz="1400" dirty="0" smtClean="0">
                <a:latin typeface="+mj-lt"/>
              </a:rPr>
              <a:t>Il bambino, all’ingresso nella nostra Scuola dell’Infanzia, porta con sé i tratti dell’esperienza vissuta nell’ambito famigliare. Questo ha determinato il suo essere e la sua personalità.</a:t>
            </a:r>
          </a:p>
          <a:p>
            <a:pPr algn="just"/>
            <a:r>
              <a:rPr lang="it-IT" sz="1400" dirty="0" smtClean="0">
                <a:latin typeface="+mj-lt"/>
              </a:rPr>
              <a:t>Scuola e famiglia, insieme,  hanno il compito di accompagnare il bambino lungo il cammino della sua crescita.</a:t>
            </a:r>
          </a:p>
          <a:p>
            <a:pPr algn="just"/>
            <a:endParaRPr lang="it-IT" sz="1400" dirty="0" smtClean="0">
              <a:latin typeface="+mj-lt"/>
            </a:endParaRPr>
          </a:p>
          <a:p>
            <a:pPr algn="just"/>
            <a:r>
              <a:rPr lang="it-IT" sz="1400" dirty="0" smtClean="0">
                <a:latin typeface="+mj-lt"/>
              </a:rPr>
              <a:t>Il progetto educativo è lo strumento che ci permette di comunicare su quali basi si fonda il nostro agire quotidiano nella scuola, così che ogni famiglia possa prenderne visione nell’intento di garantire al bambino una coerenza educativa.</a:t>
            </a:r>
            <a:endParaRPr lang="it-IT" sz="1400" dirty="0">
              <a:latin typeface="+mj-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786182" y="357166"/>
            <a:ext cx="1857388" cy="307777"/>
          </a:xfrm>
          <a:prstGeom prst="rect">
            <a:avLst/>
          </a:prstGeom>
          <a:noFill/>
        </p:spPr>
        <p:txBody>
          <a:bodyPr wrap="square" rtlCol="0">
            <a:spAutoFit/>
          </a:bodyPr>
          <a:lstStyle/>
          <a:p>
            <a:pPr algn="ctr"/>
            <a:r>
              <a:rPr lang="it-IT" sz="1400" b="1" dirty="0" smtClean="0">
                <a:latin typeface="+mj-lt"/>
              </a:rPr>
              <a:t>La scuola</a:t>
            </a:r>
            <a:endParaRPr lang="it-IT" sz="1400" b="1" dirty="0">
              <a:latin typeface="+mj-lt"/>
            </a:endParaRPr>
          </a:p>
        </p:txBody>
      </p:sp>
      <p:sp>
        <p:nvSpPr>
          <p:cNvPr id="3" name="CasellaDiTesto 2"/>
          <p:cNvSpPr txBox="1"/>
          <p:nvPr/>
        </p:nvSpPr>
        <p:spPr>
          <a:xfrm>
            <a:off x="714348" y="857232"/>
            <a:ext cx="7500990" cy="5908180"/>
          </a:xfrm>
          <a:prstGeom prst="rect">
            <a:avLst/>
          </a:prstGeom>
          <a:noFill/>
        </p:spPr>
        <p:txBody>
          <a:bodyPr wrap="square" rtlCol="0">
            <a:spAutoFit/>
          </a:bodyPr>
          <a:lstStyle/>
          <a:p>
            <a:pPr algn="just"/>
            <a:r>
              <a:rPr lang="it-IT" sz="1400" dirty="0" smtClean="0">
                <a:latin typeface="+mj-lt"/>
              </a:rPr>
              <a:t>Nella nostra scuola riveste particolare importanza la preparazione dell’ambiente, inteso come luogo adatto alla crescita del bambino. L’ambiente preparato è la chiave del Metodo, perché il bambino si costruisce a spese dell’ambiente, per mezzo dell’ambiente, insieme all’ambiente e in esso è totalmente immerso per auto-costruirsi. L’ambiente viene preparato mettendo cura e attenzione ai dettagli, così che i bambini possano lavorarvi senza intoppi.</a:t>
            </a:r>
          </a:p>
          <a:p>
            <a:pPr algn="just"/>
            <a:endParaRPr lang="it-IT" sz="1400" dirty="0" smtClean="0">
              <a:latin typeface="+mj-lt"/>
            </a:endParaRPr>
          </a:p>
          <a:p>
            <a:pPr algn="just"/>
            <a:r>
              <a:rPr lang="it-IT" sz="1400" i="1" dirty="0" smtClean="0">
                <a:latin typeface="+mj-lt"/>
              </a:rPr>
              <a:t>“ L’ambiente deve essere ricco di motivi di interesse che si prestano ad attività ed invitano il bambino a condurre  le proprie esperienze”.       (M. Montessori)</a:t>
            </a:r>
          </a:p>
          <a:p>
            <a:pPr algn="just"/>
            <a:endParaRPr lang="it-IT" sz="1400" i="1" dirty="0" smtClean="0">
              <a:latin typeface="+mj-lt"/>
            </a:endParaRPr>
          </a:p>
          <a:p>
            <a:pPr algn="just"/>
            <a:r>
              <a:rPr lang="it-IT" sz="1400" dirty="0" smtClean="0">
                <a:latin typeface="+mj-lt"/>
              </a:rPr>
              <a:t>L’ambiente deve essere “rivelatore” cioè uno spazio fisico e relazionale che consente al bambino di sviluppare le sue potenzialità.</a:t>
            </a:r>
          </a:p>
          <a:p>
            <a:pPr algn="just"/>
            <a:r>
              <a:rPr lang="it-IT" sz="1400" dirty="0" smtClean="0">
                <a:latin typeface="+mj-lt"/>
              </a:rPr>
              <a:t>Nella nostra scuola, l’ambiente è ambiente di vita: i bambini sono impegnati a prendersene cura, mantenendolo in ordine, pulito e bello. Facendo questo i bambini si cimentano in quelle esperienze che sono chiamate “attività di vita pratica” e sono fondamentali per lo sviluppo della coordinazione dei movimenti e favoriscono il perfezionamento psico-fisico.</a:t>
            </a:r>
          </a:p>
          <a:p>
            <a:pPr algn="just"/>
            <a:r>
              <a:rPr lang="it-IT" sz="1400" dirty="0" smtClean="0">
                <a:latin typeface="+mj-lt"/>
              </a:rPr>
              <a:t>Nelle aule, oltre a tavoli, sedie e scaffali (a misura di bambino) si possono trovare dei tappeti che, una volta srotolati, possono essere utilizzati dai bambini per lavorare.</a:t>
            </a:r>
          </a:p>
          <a:p>
            <a:pPr algn="just"/>
            <a:r>
              <a:rPr lang="it-IT" sz="1400" dirty="0" smtClean="0">
                <a:latin typeface="+mj-lt"/>
              </a:rPr>
              <a:t>I bambini possono muoversi in autonomia all’interno della scuola, previo accordo con la maestra. Possono anche sperimentare l’autonomia, oltre che nel movimento, anche nella libera scelta dell’attività da svolgere.</a:t>
            </a:r>
          </a:p>
          <a:p>
            <a:pPr algn="just"/>
            <a:r>
              <a:rPr lang="it-IT" sz="1400" dirty="0" smtClean="0">
                <a:latin typeface="+mj-lt"/>
              </a:rPr>
              <a:t>A disposizione dei bambini ci sono oggetti frangibili che denunciano l’errore di utilizzo da parte del bambino e, di conseguenza, favoriscono l’auto-correzione.</a:t>
            </a:r>
          </a:p>
          <a:p>
            <a:pPr algn="just"/>
            <a:r>
              <a:rPr lang="it-IT" sz="1400" dirty="0" smtClean="0">
                <a:latin typeface="+mj-lt"/>
              </a:rPr>
              <a:t>Le sezioni di scuola dell’infanzia e la sezione Primavera, sono suddivise in spazi che spingono il bambino al lavoro. In ogni aula si può trovare lo spazio per la vita pratica e per le attività che consentono lo sviluppo fino motorio della mano, lo spazio dedicato alle attività sensoriali  e alla </a:t>
            </a:r>
            <a:r>
              <a:rPr lang="it-IT" sz="1400" dirty="0" err="1" smtClean="0">
                <a:latin typeface="+mj-lt"/>
              </a:rPr>
              <a:t>psicoaritmetica</a:t>
            </a:r>
            <a:r>
              <a:rPr lang="it-IT" sz="1400" dirty="0" smtClean="0">
                <a:latin typeface="+mj-lt"/>
              </a:rPr>
              <a:t>, lo spazio del linguaggio, dell’educazione cosmica e dell’espressione artistica.</a:t>
            </a:r>
            <a:endParaRPr lang="it-IT" sz="1400" dirty="0">
              <a:latin typeface="+mj-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flipH="1">
            <a:off x="714348" y="714356"/>
            <a:ext cx="7715304" cy="369332"/>
          </a:xfrm>
          <a:prstGeom prst="rect">
            <a:avLst/>
          </a:prstGeom>
          <a:noFill/>
        </p:spPr>
        <p:txBody>
          <a:bodyPr wrap="square" rtlCol="0">
            <a:spAutoFit/>
          </a:bodyPr>
          <a:lstStyle/>
          <a:p>
            <a:endParaRPr lang="it-IT" dirty="0"/>
          </a:p>
        </p:txBody>
      </p:sp>
      <p:sp>
        <p:nvSpPr>
          <p:cNvPr id="5" name="CasellaDiTesto 4"/>
          <p:cNvSpPr txBox="1"/>
          <p:nvPr/>
        </p:nvSpPr>
        <p:spPr>
          <a:xfrm>
            <a:off x="3500430" y="1214422"/>
            <a:ext cx="1928826" cy="307777"/>
          </a:xfrm>
          <a:prstGeom prst="rect">
            <a:avLst/>
          </a:prstGeom>
          <a:noFill/>
        </p:spPr>
        <p:txBody>
          <a:bodyPr wrap="square" rtlCol="0">
            <a:spAutoFit/>
          </a:bodyPr>
          <a:lstStyle/>
          <a:p>
            <a:pPr algn="ctr"/>
            <a:r>
              <a:rPr lang="it-IT" sz="1400" b="1" dirty="0" smtClean="0">
                <a:latin typeface="+mj-lt"/>
              </a:rPr>
              <a:t>L’educazione</a:t>
            </a:r>
            <a:endParaRPr lang="it-IT" sz="1400" b="1" dirty="0">
              <a:latin typeface="+mj-lt"/>
            </a:endParaRPr>
          </a:p>
        </p:txBody>
      </p:sp>
      <p:sp>
        <p:nvSpPr>
          <p:cNvPr id="6" name="CasellaDiTesto 5"/>
          <p:cNvSpPr txBox="1"/>
          <p:nvPr/>
        </p:nvSpPr>
        <p:spPr>
          <a:xfrm>
            <a:off x="785786" y="1785926"/>
            <a:ext cx="7429552" cy="738664"/>
          </a:xfrm>
          <a:prstGeom prst="rect">
            <a:avLst/>
          </a:prstGeom>
          <a:noFill/>
        </p:spPr>
        <p:txBody>
          <a:bodyPr wrap="square" rtlCol="0">
            <a:spAutoFit/>
          </a:bodyPr>
          <a:lstStyle/>
          <a:p>
            <a:pPr algn="just"/>
            <a:r>
              <a:rPr lang="it-IT" sz="1400" dirty="0" smtClean="0">
                <a:latin typeface="+mj-lt"/>
              </a:rPr>
              <a:t>Per educazione intendiamo l’introduzione del bambino alla realtà, </a:t>
            </a:r>
            <a:r>
              <a:rPr lang="it-IT" sz="1400" dirty="0" err="1" smtClean="0">
                <a:latin typeface="+mj-lt"/>
              </a:rPr>
              <a:t>affinchè</a:t>
            </a:r>
            <a:r>
              <a:rPr lang="it-IT" sz="1400" dirty="0" smtClean="0">
                <a:latin typeface="+mj-lt"/>
              </a:rPr>
              <a:t> possa riconoscere il significato totale di essa. In questo modo creiamo le condizioni perché continui nello sviluppo delle sue potenzialità, iniziato in famiglia, e scopra il senso della propria vita.</a:t>
            </a:r>
            <a:endParaRPr lang="it-IT" sz="1400" dirty="0">
              <a:latin typeface="+mj-lt"/>
            </a:endParaRPr>
          </a:p>
        </p:txBody>
      </p:sp>
      <p:sp>
        <p:nvSpPr>
          <p:cNvPr id="8" name="CasellaDiTesto 7"/>
          <p:cNvSpPr txBox="1"/>
          <p:nvPr/>
        </p:nvSpPr>
        <p:spPr>
          <a:xfrm>
            <a:off x="714348" y="3714752"/>
            <a:ext cx="7500990" cy="1169551"/>
          </a:xfrm>
          <a:prstGeom prst="rect">
            <a:avLst/>
          </a:prstGeom>
          <a:noFill/>
        </p:spPr>
        <p:txBody>
          <a:bodyPr wrap="square" rtlCol="0">
            <a:spAutoFit/>
          </a:bodyPr>
          <a:lstStyle/>
          <a:p>
            <a:pPr algn="just"/>
            <a:r>
              <a:rPr lang="it-IT" sz="1400" dirty="0" smtClean="0">
                <a:latin typeface="+mj-lt"/>
              </a:rPr>
              <a:t>La famiglia sceglie liberamente la scuola alla quale iscrivere il proprio bambino perché essa ha il diritto e il dovere originario di educare il proprio figlio.</a:t>
            </a:r>
          </a:p>
          <a:p>
            <a:pPr algn="just"/>
            <a:r>
              <a:rPr lang="it-IT" sz="1400" dirty="0" smtClean="0">
                <a:latin typeface="+mj-lt"/>
              </a:rPr>
              <a:t>Gli adulti presenti nella scuola intendono condividere con la famiglia la responsabilità educativa nei confronti del bambino, attraverso la proposta educativa.</a:t>
            </a:r>
          </a:p>
          <a:p>
            <a:pPr algn="just"/>
            <a:r>
              <a:rPr lang="it-IT" sz="1400" dirty="0" smtClean="0">
                <a:latin typeface="+mj-lt"/>
              </a:rPr>
              <a:t>In questo cammino tutti i soggetti, adulti e bambini, crescono e maturano nella propria umanità.</a:t>
            </a:r>
            <a:endParaRPr lang="it-IT" sz="1400" dirty="0">
              <a:latin typeface="+mj-lt"/>
            </a:endParaRPr>
          </a:p>
        </p:txBody>
      </p:sp>
      <p:sp>
        <p:nvSpPr>
          <p:cNvPr id="9" name="CasellaDiTesto 8"/>
          <p:cNvSpPr txBox="1"/>
          <p:nvPr/>
        </p:nvSpPr>
        <p:spPr>
          <a:xfrm>
            <a:off x="3428992" y="3286124"/>
            <a:ext cx="1785950" cy="307777"/>
          </a:xfrm>
          <a:prstGeom prst="rect">
            <a:avLst/>
          </a:prstGeom>
          <a:noFill/>
        </p:spPr>
        <p:txBody>
          <a:bodyPr wrap="square" rtlCol="0">
            <a:spAutoFit/>
          </a:bodyPr>
          <a:lstStyle/>
          <a:p>
            <a:pPr algn="ctr"/>
            <a:r>
              <a:rPr lang="it-IT" sz="1400" b="1" dirty="0" smtClean="0">
                <a:latin typeface="+mj-lt"/>
              </a:rPr>
              <a:t>La famiglia</a:t>
            </a:r>
            <a:endParaRPr lang="it-IT" sz="1400" b="1" dirty="0">
              <a:latin typeface="+mj-l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357554" y="785794"/>
            <a:ext cx="2786082" cy="307777"/>
          </a:xfrm>
          <a:prstGeom prst="rect">
            <a:avLst/>
          </a:prstGeom>
          <a:noFill/>
        </p:spPr>
        <p:txBody>
          <a:bodyPr wrap="square" rtlCol="0">
            <a:spAutoFit/>
          </a:bodyPr>
          <a:lstStyle/>
          <a:p>
            <a:pPr algn="ctr"/>
            <a:r>
              <a:rPr lang="it-IT" sz="1400" b="1" dirty="0" smtClean="0">
                <a:latin typeface="+mj-lt"/>
              </a:rPr>
              <a:t>Criteri nell’educazione</a:t>
            </a:r>
            <a:endParaRPr lang="it-IT" sz="1400" b="1" dirty="0">
              <a:latin typeface="+mj-lt"/>
            </a:endParaRPr>
          </a:p>
        </p:txBody>
      </p:sp>
      <p:sp>
        <p:nvSpPr>
          <p:cNvPr id="3" name="CasellaDiTesto 2"/>
          <p:cNvSpPr txBox="1"/>
          <p:nvPr/>
        </p:nvSpPr>
        <p:spPr>
          <a:xfrm>
            <a:off x="785786" y="1500174"/>
            <a:ext cx="7572428" cy="3970318"/>
          </a:xfrm>
          <a:prstGeom prst="rect">
            <a:avLst/>
          </a:prstGeom>
          <a:noFill/>
        </p:spPr>
        <p:txBody>
          <a:bodyPr wrap="square" rtlCol="0">
            <a:spAutoFit/>
          </a:bodyPr>
          <a:lstStyle/>
          <a:p>
            <a:pPr algn="just"/>
            <a:r>
              <a:rPr lang="it-IT" sz="1400" dirty="0" smtClean="0">
                <a:latin typeface="+mj-lt"/>
              </a:rPr>
              <a:t>Perché il cammino educativo si realizzi, abbiamo individuato alcuni criteri ai quali fare riferimento per realizzare il bene del bambino. Guardando a questi criteri possiamo decidere anche quale proposta educativa scegliere per ciascuno di loro.</a:t>
            </a:r>
          </a:p>
          <a:p>
            <a:pPr algn="just"/>
            <a:endParaRPr lang="it-IT" sz="1400" dirty="0" smtClean="0">
              <a:latin typeface="+mj-lt"/>
            </a:endParaRPr>
          </a:p>
          <a:p>
            <a:pPr algn="just"/>
            <a:endParaRPr lang="it-IT" sz="1400" dirty="0" smtClean="0">
              <a:latin typeface="+mj-lt"/>
            </a:endParaRPr>
          </a:p>
          <a:p>
            <a:pPr algn="just"/>
            <a:r>
              <a:rPr lang="it-IT" sz="1400" b="1" dirty="0" smtClean="0">
                <a:latin typeface="+mj-lt"/>
              </a:rPr>
              <a:t>Sviluppare l’</a:t>
            </a:r>
            <a:r>
              <a:rPr lang="it-IT" sz="1400" b="1" dirty="0" err="1" smtClean="0">
                <a:latin typeface="+mj-lt"/>
              </a:rPr>
              <a:t>dentità</a:t>
            </a:r>
            <a:r>
              <a:rPr lang="it-IT" sz="1400" b="1" dirty="0" smtClean="0">
                <a:latin typeface="+mj-lt"/>
              </a:rPr>
              <a:t> </a:t>
            </a:r>
            <a:r>
              <a:rPr lang="it-IT" sz="1400" dirty="0" smtClean="0">
                <a:latin typeface="+mj-lt"/>
              </a:rPr>
              <a:t>significa imparare a stare bene e a sentirsi sicuri nell’affrontare nuove esperienze in un ambiente sociale allargato. Vuol dire imparare a conoscersi e a sentirsi riconosciuti come persona unica e irripetibile. Ma vuol dire anche sperimentare diversi ruoli e diverse forme di identità: figlio, alunno, compagno, maschio o femmina, abitante di un territorio, appartenente ad una comunità.</a:t>
            </a:r>
          </a:p>
          <a:p>
            <a:pPr algn="just"/>
            <a:r>
              <a:rPr lang="it-IT" sz="1400" b="1" dirty="0" smtClean="0">
                <a:latin typeface="+mj-lt"/>
              </a:rPr>
              <a:t> </a:t>
            </a:r>
          </a:p>
          <a:p>
            <a:pPr algn="just"/>
            <a:endParaRPr lang="it-IT" sz="1400" b="1" dirty="0" smtClean="0">
              <a:latin typeface="+mj-lt"/>
            </a:endParaRPr>
          </a:p>
          <a:p>
            <a:pPr algn="just"/>
            <a:r>
              <a:rPr lang="it-IT" sz="1400" b="1" dirty="0" smtClean="0">
                <a:latin typeface="+mj-lt"/>
              </a:rPr>
              <a:t>Sviluppare l’autonomia </a:t>
            </a:r>
            <a:r>
              <a:rPr lang="it-IT" sz="1400" dirty="0" smtClean="0">
                <a:latin typeface="+mj-lt"/>
              </a:rPr>
              <a:t> comporta l’acquisizione della capacità di interpretare e governare il proprio corpo;  partecipare alle attività nei diversi contesti; avere fiducia in sé e fidarsi degli altri; realizzare le proprie attività senza scoraggiarsi; provare piacere nel fare da sé e saper chiedere aiuto; esprimere con diversi linguaggi i sentimenti e le emozioni; esplorare la realtà e comprendere le regole delle vita quotidiana; partecipare alle negoziazioni e alle decisioni motivando le proprie opinioni, le proprie scelte e i propri comportamenti; assumere atteggiamenti sempre più responsabili.</a:t>
            </a:r>
            <a:endParaRPr lang="it-IT" sz="1400" b="1" dirty="0">
              <a:latin typeface="+mj-l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785786" y="2143116"/>
            <a:ext cx="7286676" cy="2462213"/>
          </a:xfrm>
          <a:prstGeom prst="rect">
            <a:avLst/>
          </a:prstGeom>
          <a:noFill/>
        </p:spPr>
        <p:txBody>
          <a:bodyPr wrap="square" rtlCol="0">
            <a:spAutoFit/>
          </a:bodyPr>
          <a:lstStyle/>
          <a:p>
            <a:pPr algn="just"/>
            <a:r>
              <a:rPr lang="it-IT" sz="1400" b="1" dirty="0" smtClean="0">
                <a:latin typeface="+mj-lt"/>
              </a:rPr>
              <a:t>Sviluppare la competenza </a:t>
            </a:r>
            <a:r>
              <a:rPr lang="it-IT" sz="1400" dirty="0" smtClean="0">
                <a:latin typeface="+mj-lt"/>
              </a:rPr>
              <a:t>significa imparare a riflettere sull’esperienza attraverso l’esplorazione, l’osservazione e l’esercizio al confronto; descrivere la propria esperienza e tradurla in tracce personali e condivise, rievocando, narrando e rappresentando fatti significativi; sviluppare l’attitudine a fare domande, riflettere, negoziare i significati.</a:t>
            </a:r>
          </a:p>
          <a:p>
            <a:pPr algn="just"/>
            <a:endParaRPr lang="it-IT" sz="1400" b="1" dirty="0" smtClean="0">
              <a:latin typeface="+mj-lt"/>
            </a:endParaRPr>
          </a:p>
          <a:p>
            <a:pPr algn="just"/>
            <a:endParaRPr lang="it-IT" sz="1400" b="1" dirty="0" smtClean="0">
              <a:latin typeface="+mj-lt"/>
            </a:endParaRPr>
          </a:p>
          <a:p>
            <a:pPr algn="just"/>
            <a:r>
              <a:rPr lang="it-IT" sz="1400" b="1" dirty="0" smtClean="0">
                <a:latin typeface="+mj-lt"/>
              </a:rPr>
              <a:t>Sviluppare il senso della cittadinanza </a:t>
            </a:r>
            <a:r>
              <a:rPr lang="it-IT" sz="1400" dirty="0" smtClean="0">
                <a:latin typeface="+mj-lt"/>
              </a:rPr>
              <a:t>significa scoprire gli altri, i loro bisogni e la necessità di gestire i contrasti attraverso regole condivise, che si definiscono attraverso le relazioni, il dialogo, l’espressione del proprio pensiero, l’attenzione al punto di vista dell’altro, il primo riconoscimento dei diritti e dei doveri; significa porre le fondamenta di un abito democratico, eticamente orientato, aperto al futuro e rispettoso del rapporto uomo-natura.</a:t>
            </a:r>
            <a:endParaRPr lang="it-IT" sz="1400" b="1" dirty="0">
              <a:latin typeface="+mj-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143240" y="571480"/>
            <a:ext cx="1785950" cy="307777"/>
          </a:xfrm>
          <a:prstGeom prst="rect">
            <a:avLst/>
          </a:prstGeom>
          <a:noFill/>
        </p:spPr>
        <p:txBody>
          <a:bodyPr wrap="square" rtlCol="0">
            <a:spAutoFit/>
          </a:bodyPr>
          <a:lstStyle/>
          <a:p>
            <a:pPr algn="ctr"/>
            <a:r>
              <a:rPr lang="it-IT" sz="1400" b="1" dirty="0" smtClean="0">
                <a:latin typeface="+mj-lt"/>
              </a:rPr>
              <a:t>La maestra</a:t>
            </a:r>
            <a:endParaRPr lang="it-IT" sz="1400" b="1" dirty="0">
              <a:latin typeface="+mj-lt"/>
            </a:endParaRPr>
          </a:p>
        </p:txBody>
      </p:sp>
      <p:sp>
        <p:nvSpPr>
          <p:cNvPr id="3" name="CasellaDiTesto 2"/>
          <p:cNvSpPr txBox="1"/>
          <p:nvPr/>
        </p:nvSpPr>
        <p:spPr>
          <a:xfrm>
            <a:off x="857224" y="1142984"/>
            <a:ext cx="7215238" cy="5047536"/>
          </a:xfrm>
          <a:prstGeom prst="rect">
            <a:avLst/>
          </a:prstGeom>
          <a:noFill/>
        </p:spPr>
        <p:txBody>
          <a:bodyPr wrap="square" rtlCol="0">
            <a:spAutoFit/>
          </a:bodyPr>
          <a:lstStyle/>
          <a:p>
            <a:pPr algn="just"/>
            <a:r>
              <a:rPr lang="it-IT" sz="1400" dirty="0" smtClean="0">
                <a:latin typeface="+mj-lt"/>
              </a:rPr>
              <a:t>Tutta la scuola è considerata ambiente educativo, tutto deve invitare il bambino al lavoro, deve stimolare il suo interesse e favorire la sua concentrazione. La maestra è il mezzo di comunicazione tra il bambino e l’ambiente.</a:t>
            </a:r>
          </a:p>
          <a:p>
            <a:pPr algn="just"/>
            <a:r>
              <a:rPr lang="it-IT" sz="1400" dirty="0" smtClean="0">
                <a:latin typeface="+mj-lt"/>
              </a:rPr>
              <a:t>La maestra prepara l’ambiente e fornisce al bambino l’aiuto necessario senza forzare. E’ la custode dell’ambiente e vigila sul lavoro del bambino.</a:t>
            </a:r>
          </a:p>
          <a:p>
            <a:pPr algn="just"/>
            <a:r>
              <a:rPr lang="it-IT" sz="1400" dirty="0" smtClean="0">
                <a:latin typeface="+mj-lt"/>
              </a:rPr>
              <a:t>Il compito della maestra è quello di invitare il bambino al lavoro, di avvicinarsi al bambino che ha bisogno di sostegno, di presentare nuove attività e di intervenire quando il bambino usa il materiale in modo improprio.</a:t>
            </a:r>
          </a:p>
          <a:p>
            <a:pPr algn="just"/>
            <a:r>
              <a:rPr lang="it-IT" sz="1400" dirty="0" smtClean="0">
                <a:latin typeface="+mj-lt"/>
              </a:rPr>
              <a:t>Quando i bambino sono concentrati nel loro lavoro, la maestra diventa silenziosa e osserva.</a:t>
            </a:r>
          </a:p>
          <a:p>
            <a:pPr algn="just"/>
            <a:endParaRPr lang="it-IT" sz="1400" dirty="0" smtClean="0">
              <a:latin typeface="+mj-lt"/>
            </a:endParaRPr>
          </a:p>
          <a:p>
            <a:pPr algn="just"/>
            <a:r>
              <a:rPr lang="it-IT" sz="1400" dirty="0" smtClean="0">
                <a:latin typeface="+mj-lt"/>
              </a:rPr>
              <a:t>La maestra considera ogni singolo bambino come persona, lo rispetta e pone su ciascuno uno sguardo  generoso e paziente.</a:t>
            </a:r>
          </a:p>
          <a:p>
            <a:pPr algn="just"/>
            <a:endParaRPr lang="it-IT" sz="1400" dirty="0" smtClean="0">
              <a:latin typeface="+mj-lt"/>
            </a:endParaRPr>
          </a:p>
          <a:p>
            <a:pPr algn="just"/>
            <a:r>
              <a:rPr lang="it-IT" sz="1400" dirty="0" smtClean="0">
                <a:latin typeface="+mj-lt"/>
              </a:rPr>
              <a:t>La maestra dialoga con la famiglia, la informa e si confronta con essa, accogliendo lo sguardo differente sul bambino e arricchendosi della diversità.</a:t>
            </a:r>
          </a:p>
          <a:p>
            <a:pPr algn="just"/>
            <a:endParaRPr lang="it-IT" sz="1400" dirty="0" smtClean="0">
              <a:latin typeface="+mj-lt"/>
            </a:endParaRPr>
          </a:p>
          <a:p>
            <a:pPr algn="just"/>
            <a:r>
              <a:rPr lang="it-IT" sz="1400" dirty="0" smtClean="0">
                <a:latin typeface="+mj-lt"/>
              </a:rPr>
              <a:t>La responsabilità educativa che accomuna le insegnanti porta a individuare nel Collegio Docenti uno dei momenti che permettono di fare memoria costantemente dei criteri sopra individuati, attraverso il confronto, l’aiuto reciproco, l’ascolto e la correzione.</a:t>
            </a:r>
          </a:p>
          <a:p>
            <a:pPr algn="just"/>
            <a:endParaRPr lang="it-IT" sz="1400" dirty="0" smtClean="0">
              <a:latin typeface="+mj-lt"/>
            </a:endParaRPr>
          </a:p>
          <a:p>
            <a:pPr algn="just"/>
            <a:r>
              <a:rPr lang="it-IT" sz="1400" dirty="0" smtClean="0">
                <a:latin typeface="+mj-lt"/>
              </a:rPr>
              <a:t>Consideriamo fondamentale , nel rapporto con il bambino, la relazione educativa che con esso si instaura, perché è da essa che nasce, nel bambino, la consapevolezza di “essere presente nell’adulto” e di far parte della vita della scuola.</a:t>
            </a:r>
            <a:endParaRPr lang="it-IT" sz="1400" dirty="0">
              <a:latin typeface="+mj-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643306" y="857232"/>
            <a:ext cx="2143140" cy="307777"/>
          </a:xfrm>
          <a:prstGeom prst="rect">
            <a:avLst/>
          </a:prstGeom>
          <a:noFill/>
        </p:spPr>
        <p:txBody>
          <a:bodyPr wrap="square" rtlCol="0">
            <a:spAutoFit/>
          </a:bodyPr>
          <a:lstStyle/>
          <a:p>
            <a:pPr algn="ctr"/>
            <a:r>
              <a:rPr lang="it-IT" sz="1400" b="1" dirty="0" smtClean="0">
                <a:latin typeface="+mj-lt"/>
              </a:rPr>
              <a:t>Il Metodo</a:t>
            </a:r>
            <a:endParaRPr lang="it-IT" sz="1400" b="1" dirty="0">
              <a:latin typeface="+mj-lt"/>
            </a:endParaRPr>
          </a:p>
        </p:txBody>
      </p:sp>
      <p:sp>
        <p:nvSpPr>
          <p:cNvPr id="3" name="CasellaDiTesto 2"/>
          <p:cNvSpPr txBox="1"/>
          <p:nvPr/>
        </p:nvSpPr>
        <p:spPr>
          <a:xfrm>
            <a:off x="785786" y="1571612"/>
            <a:ext cx="7358114" cy="3754874"/>
          </a:xfrm>
          <a:prstGeom prst="rect">
            <a:avLst/>
          </a:prstGeom>
          <a:noFill/>
        </p:spPr>
        <p:txBody>
          <a:bodyPr wrap="square" rtlCol="0">
            <a:spAutoFit/>
          </a:bodyPr>
          <a:lstStyle/>
          <a:p>
            <a:pPr algn="just"/>
            <a:r>
              <a:rPr lang="it-IT" sz="1400" dirty="0" smtClean="0">
                <a:latin typeface="+mj-lt"/>
              </a:rPr>
              <a:t>La progettazione educativa e didattica è ricca di contenuti e di proposte per lo sviluppo delle potenzialità del bambino, ed è flessibile secondo il dinamismo dei ritmi di apprendimento.</a:t>
            </a:r>
          </a:p>
          <a:p>
            <a:pPr algn="just"/>
            <a:r>
              <a:rPr lang="it-IT" sz="1400" dirty="0" smtClean="0">
                <a:latin typeface="+mj-lt"/>
              </a:rPr>
              <a:t>Le insegnanti nella progettazione tengono presenti i seguenti principi metodologici, caratteristici del metodo Montessori: </a:t>
            </a:r>
          </a:p>
          <a:p>
            <a:pPr algn="just">
              <a:buFont typeface="Wingdings" pitchFamily="2" charset="2"/>
              <a:buChar char="§"/>
            </a:pPr>
            <a:r>
              <a:rPr lang="it-IT" sz="1400" dirty="0" smtClean="0">
                <a:latin typeface="+mj-lt"/>
              </a:rPr>
              <a:t>  il bambino</a:t>
            </a:r>
          </a:p>
          <a:p>
            <a:pPr algn="just">
              <a:buFont typeface="Wingdings" pitchFamily="2" charset="2"/>
              <a:buChar char="§"/>
            </a:pPr>
            <a:r>
              <a:rPr lang="it-IT" sz="1400" dirty="0" smtClean="0">
                <a:latin typeface="+mj-lt"/>
              </a:rPr>
              <a:t>  l’ambiente</a:t>
            </a:r>
          </a:p>
          <a:p>
            <a:pPr algn="just">
              <a:buFont typeface="Wingdings" pitchFamily="2" charset="2"/>
              <a:buChar char="§"/>
            </a:pPr>
            <a:r>
              <a:rPr lang="it-IT" sz="1400" dirty="0" smtClean="0">
                <a:latin typeface="+mj-lt"/>
              </a:rPr>
              <a:t>  la maestra</a:t>
            </a:r>
          </a:p>
          <a:p>
            <a:pPr algn="just">
              <a:buFont typeface="Wingdings" pitchFamily="2" charset="2"/>
              <a:buChar char="§"/>
            </a:pPr>
            <a:endParaRPr lang="it-IT" sz="1400" dirty="0" smtClean="0">
              <a:latin typeface="+mj-lt"/>
            </a:endParaRPr>
          </a:p>
          <a:p>
            <a:pPr algn="just"/>
            <a:r>
              <a:rPr lang="it-IT" sz="1400" dirty="0" smtClean="0">
                <a:latin typeface="+mj-lt"/>
              </a:rPr>
              <a:t>Inoltre le insegnanti hanno ben presente che bisogna valorizzare il gioco, come risorsa privilegiata di apprendimento e di relazioni; bisogna valorizzare esplorazione e ricerca, che consentono al bambino di scoprire i diversi aspetti della realtà; bisogna valorizzare la vita di relazione, perché favorisce gli scambi, porta alla risoluzione dei problemi, permette di superare l’egocentrismo per mettersi in atteggiamento di accettazione e collaborazione con i pari e con gli adulti; valorizzare i momenti di osservazione e di verifica.</a:t>
            </a:r>
          </a:p>
          <a:p>
            <a:pPr algn="just"/>
            <a:endParaRPr lang="it-IT" sz="1400" dirty="0" smtClean="0">
              <a:latin typeface="+mj-lt"/>
            </a:endParaRPr>
          </a:p>
          <a:p>
            <a:pPr algn="just"/>
            <a:r>
              <a:rPr lang="it-IT" sz="1400" dirty="0" smtClean="0">
                <a:latin typeface="+mj-lt"/>
              </a:rPr>
              <a:t>Le attività educative e didattiche si svolgono in sezione, con un gruppo di bambini di età eterogenea e in laboratorio, con gruppo di bambini di età omogenea.</a:t>
            </a:r>
            <a:endParaRPr lang="it-IT" sz="1400" dirty="0">
              <a:latin typeface="+mj-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143240" y="928670"/>
            <a:ext cx="4000528" cy="307777"/>
          </a:xfrm>
          <a:prstGeom prst="rect">
            <a:avLst/>
          </a:prstGeom>
          <a:noFill/>
        </p:spPr>
        <p:txBody>
          <a:bodyPr wrap="square" rtlCol="0">
            <a:spAutoFit/>
          </a:bodyPr>
          <a:lstStyle/>
          <a:p>
            <a:pPr algn="ctr"/>
            <a:r>
              <a:rPr lang="it-IT" sz="1400" b="1" dirty="0" smtClean="0">
                <a:latin typeface="+mj-lt"/>
              </a:rPr>
              <a:t>Rapporto scuola, famiglia, istituzione</a:t>
            </a:r>
            <a:endParaRPr lang="it-IT" sz="1400" b="1" dirty="0">
              <a:latin typeface="+mj-lt"/>
            </a:endParaRPr>
          </a:p>
        </p:txBody>
      </p:sp>
      <p:sp>
        <p:nvSpPr>
          <p:cNvPr id="3" name="CasellaDiTesto 2"/>
          <p:cNvSpPr txBox="1"/>
          <p:nvPr/>
        </p:nvSpPr>
        <p:spPr>
          <a:xfrm>
            <a:off x="928662" y="1500174"/>
            <a:ext cx="7215238" cy="4832092"/>
          </a:xfrm>
          <a:prstGeom prst="rect">
            <a:avLst/>
          </a:prstGeom>
          <a:noFill/>
        </p:spPr>
        <p:txBody>
          <a:bodyPr wrap="square" rtlCol="0">
            <a:spAutoFit/>
          </a:bodyPr>
          <a:lstStyle/>
          <a:p>
            <a:pPr algn="just"/>
            <a:r>
              <a:rPr lang="it-IT" sz="1400" dirty="0" smtClean="0">
                <a:latin typeface="+mj-lt"/>
              </a:rPr>
              <a:t>L’attenzione ai bisogni  e alle necessità delle famiglie ci porta a proporre alcuni momenti di incontro e di dialogo, quali:</a:t>
            </a:r>
          </a:p>
          <a:p>
            <a:pPr algn="just">
              <a:buFont typeface="Wingdings" pitchFamily="2" charset="2"/>
              <a:buChar char="§"/>
            </a:pPr>
            <a:r>
              <a:rPr lang="it-IT" sz="1400" dirty="0" smtClean="0">
                <a:latin typeface="+mj-lt"/>
              </a:rPr>
              <a:t>  due momenti di Open </a:t>
            </a:r>
            <a:r>
              <a:rPr lang="it-IT" sz="1400" dirty="0" err="1" smtClean="0">
                <a:latin typeface="+mj-lt"/>
              </a:rPr>
              <a:t>day</a:t>
            </a:r>
            <a:r>
              <a:rPr lang="it-IT" sz="1400" dirty="0" smtClean="0">
                <a:latin typeface="+mj-lt"/>
              </a:rPr>
              <a:t>, riservati esclusivamente ai genitori, dove poter conoscere le insegnanti, visitare la scuola e i suoi spazi, raccogliere informazioni e ritirare i moduli di iscrizione.</a:t>
            </a:r>
          </a:p>
          <a:p>
            <a:pPr algn="just">
              <a:buFont typeface="Wingdings" pitchFamily="2" charset="2"/>
              <a:buChar char="§"/>
            </a:pPr>
            <a:r>
              <a:rPr lang="it-IT" sz="1400" dirty="0" smtClean="0">
                <a:latin typeface="+mj-lt"/>
              </a:rPr>
              <a:t>  Colloqui individuali con l’insegnante, prima e durante la frequenza del bambino, per delineare i tratti essenziali del tempo di ambientamento e per avviare una riflessione significativa sulla esperienza educativa che ci accomuna.</a:t>
            </a:r>
          </a:p>
          <a:p>
            <a:pPr algn="just">
              <a:buFont typeface="Wingdings" pitchFamily="2" charset="2"/>
              <a:buChar char="§"/>
            </a:pPr>
            <a:r>
              <a:rPr lang="it-IT" sz="1400" dirty="0" smtClean="0">
                <a:latin typeface="+mj-lt"/>
              </a:rPr>
              <a:t>  Assemblee generali e di sezione, per illustrare alle famiglie come opera la scuola, presentare documenti importanti come il PTOF e il Regolamento della scuola.</a:t>
            </a:r>
          </a:p>
          <a:p>
            <a:pPr algn="just">
              <a:buFont typeface="Wingdings" pitchFamily="2" charset="2"/>
              <a:buChar char="§"/>
            </a:pPr>
            <a:r>
              <a:rPr lang="it-IT" sz="1400" dirty="0" smtClean="0">
                <a:latin typeface="+mj-lt"/>
              </a:rPr>
              <a:t>  Consiglio insegnanti-genitori come possibilità di proporre, promuovere e organizzare iniziative, volte ad arricchire la proposta educativa della scuola.</a:t>
            </a:r>
          </a:p>
          <a:p>
            <a:pPr algn="just">
              <a:buFont typeface="Wingdings" pitchFamily="2" charset="2"/>
              <a:buChar char="§"/>
            </a:pPr>
            <a:r>
              <a:rPr lang="it-IT" sz="1400" dirty="0" smtClean="0">
                <a:latin typeface="+mj-lt"/>
              </a:rPr>
              <a:t>  Feste e momenti comunitari dove ci si propone di accogliere tutte le famiglie dei bambini, offrendo loro opportunità di incontro in un clima disteso e sereno.</a:t>
            </a:r>
          </a:p>
          <a:p>
            <a:pPr algn="just">
              <a:buFont typeface="Wingdings" pitchFamily="2" charset="2"/>
              <a:buChar char="§"/>
            </a:pPr>
            <a:r>
              <a:rPr lang="it-IT" sz="1400" dirty="0" smtClean="0">
                <a:latin typeface="+mj-lt"/>
              </a:rPr>
              <a:t>  Formazione dei genitori attraverso incontri tenuti da esperti con argomenti di carattere educativo.</a:t>
            </a:r>
          </a:p>
          <a:p>
            <a:pPr algn="just">
              <a:buFont typeface="Wingdings" pitchFamily="2" charset="2"/>
              <a:buChar char="§"/>
            </a:pPr>
            <a:r>
              <a:rPr lang="it-IT" sz="1400" dirty="0" smtClean="0">
                <a:latin typeface="+mj-lt"/>
              </a:rPr>
              <a:t>  Serata della documentazione, dedicata esclusivamente ai genitori, durante la quale vengono esposti gli eventi particolari che hanno coinvolto i bambini durante l’anno.</a:t>
            </a:r>
          </a:p>
          <a:p>
            <a:pPr algn="just">
              <a:buFont typeface="Wingdings" pitchFamily="2" charset="2"/>
              <a:buChar char="§"/>
            </a:pPr>
            <a:endParaRPr lang="it-IT" sz="1400" dirty="0" smtClean="0">
              <a:latin typeface="+mj-lt"/>
            </a:endParaRPr>
          </a:p>
          <a:p>
            <a:pPr algn="just"/>
            <a:r>
              <a:rPr lang="it-IT" sz="1400" dirty="0" smtClean="0">
                <a:latin typeface="+mj-lt"/>
              </a:rPr>
              <a:t>Nei confronti delle altre Istituzioni che concorrono alla crescita del bambino, prima e dopo l’ingresso alla scuola dell’infanzia, ci rendiamo disponibili a sostenere la continuità educativa, in sintonia con la famiglia.</a:t>
            </a:r>
          </a:p>
          <a:p>
            <a:pPr>
              <a:buFont typeface="Wingdings" pitchFamily="2" charset="2"/>
              <a:buChar char="§"/>
            </a:pPr>
            <a:endParaRPr lang="it-IT" sz="1400" dirty="0">
              <a:latin typeface="+mj-l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nozio">
  <a:themeElements>
    <a:clrScheme name="Equinozi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Equinozi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nozi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165</TotalTime>
  <Words>1599</Words>
  <Application>Microsoft Office PowerPoint</Application>
  <PresentationFormat>Presentazione su schermo (4:3)</PresentationFormat>
  <Paragraphs>77</Paragraphs>
  <Slides>9</Slides>
  <Notes>0</Notes>
  <HiddenSlides>0</HiddenSlides>
  <MMClips>0</MMClips>
  <ScaleCrop>false</ScaleCrop>
  <HeadingPairs>
    <vt:vector size="4" baseType="variant">
      <vt:variant>
        <vt:lpstr>Tema</vt:lpstr>
      </vt:variant>
      <vt:variant>
        <vt:i4>1</vt:i4>
      </vt:variant>
      <vt:variant>
        <vt:lpstr>Titoli diapositive</vt:lpstr>
      </vt:variant>
      <vt:variant>
        <vt:i4>9</vt:i4>
      </vt:variant>
    </vt:vector>
  </HeadingPairs>
  <TitlesOfParts>
    <vt:vector size="10" baseType="lpstr">
      <vt:lpstr>Equinozio</vt:lpstr>
      <vt:lpstr>Diapositiva 1</vt:lpstr>
      <vt:lpstr>Diapositiva 2</vt:lpstr>
      <vt:lpstr>Diapositiva 3</vt:lpstr>
      <vt:lpstr>Diapositiva 4</vt:lpstr>
      <vt:lpstr>Diapositiva 5</vt:lpstr>
      <vt:lpstr>Diapositiva 6</vt:lpstr>
      <vt:lpstr>Diapositiva 7</vt:lpstr>
      <vt:lpstr>Diapositiva 8</vt:lpstr>
      <vt:lpstr>Diapositiva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carfamily</dc:creator>
  <cp:lastModifiedBy>ASILOGORNATE</cp:lastModifiedBy>
  <cp:revision>21</cp:revision>
  <dcterms:created xsi:type="dcterms:W3CDTF">2023-12-30T10:08:21Z</dcterms:created>
  <dcterms:modified xsi:type="dcterms:W3CDTF">2024-01-08T09:05:09Z</dcterms:modified>
</cp:coreProperties>
</file>